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63" r:id="rId11"/>
    <p:sldId id="262" r:id="rId12"/>
    <p:sldId id="270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>
      <p:cViewPr varScale="1">
        <p:scale>
          <a:sx n="74" d="100"/>
          <a:sy n="74" d="100"/>
        </p:scale>
        <p:origin x="7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1434-C6C4-4C4F-B0AA-370595D96BBA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7CE6-EBE0-4CC0-AF7D-B758AFFA2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2A18-1224-4BAF-B6FC-1B1575EA4A0D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D5A8-0E5F-41A6-8A8D-E6394B739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9DD4-5AAB-49A5-9FD7-4275AD22B36F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E8F2-BE72-43D2-8BD5-77C1B17C3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334C-A014-44C7-984F-1D1219D67601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5EF1-4C87-4F1F-9F23-37EF7FD34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5A7A-7847-4C6C-8668-4FA1653F764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C04D-7D7C-4817-AAC3-B1AC178DC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4DFF-B581-4D9C-9AD6-F574EF4ACDD1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C6BB-317F-4F06-BDB2-BF3A6DAAC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C732-04C3-4E3F-A421-11837A32D063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57B7-4A72-45DC-B2B6-456F8FAD2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F44D-1178-43AB-9D37-D93278935CC0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D636-5360-4F96-BAD7-4B6F5386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E014-E4B9-4771-859F-C80FD640A376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BAC0-C45B-45B8-AA0B-BB28BCA86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9ED9-678D-40AC-9F2F-BA6DBCB746C8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5ABD-82CA-45E4-9575-D4D1DDBC5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4B50-CECF-4AF3-B98A-86F8B7D302D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978A-F9C3-42E5-A5AA-A7C7E023E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D15-E517-48A6-9BAF-1BA3742B1C86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79E9-EA8E-487A-A08D-6D269DE1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8255-D2B9-4390-A74D-EA7F92D81146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1CA5-F328-4514-9E97-57C4A16AA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4FA2-1446-4BC1-9F07-68EFE892327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E5C9-78E5-42A3-8048-4B0AC383D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CF0B-03C2-463E-B309-DF657A2DB70D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4A42-DD4E-42FF-BBC4-4495FE65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A2EE-6065-49A3-A294-67BF81CD5F9F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1124-485F-47ED-AC7E-1DD763E34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1502-069D-497B-9BF6-9E832B336F97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6715-7C9F-4085-B491-4C8693AD2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C1BE0A8-94A5-4E7E-87BA-7CEE26904D0D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C22004B-1C1C-4F10-8D5F-807FE31E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8807491" cy="6503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64542" y="318643"/>
            <a:ext cx="7215238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ГБПОУ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«Кулебакский металлургический колледж»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«Моя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профессия-финансист»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835150" y="1484313"/>
            <a:ext cx="5730875" cy="21351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b="1" cap="none" dirty="0" smtClean="0">
                <a:ln>
                  <a:noFill/>
                </a:ln>
                <a:solidFill>
                  <a:srgbClr val="FF0000"/>
                </a:solidFill>
              </a:rPr>
              <a:t>МОЯ ПРОЕССИЯ -ФИНАНСИСТ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119" y="87860"/>
            <a:ext cx="7772400" cy="1456267"/>
          </a:xfrm>
          <a:solidFill>
            <a:schemeClr val="accent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                      </a:t>
            </a:r>
            <a:r>
              <a:rPr lang="ru-RU" dirty="0" smtClean="0">
                <a:solidFill>
                  <a:srgbClr val="FFFF00"/>
                </a:solidFill>
              </a:rPr>
              <a:t>Как стать экономистом?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Екатерина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151188"/>
            <a:ext cx="3562350" cy="356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Овальная выноска 3"/>
          <p:cNvSpPr/>
          <p:nvPr/>
        </p:nvSpPr>
        <p:spPr>
          <a:xfrm>
            <a:off x="2998788" y="1412875"/>
            <a:ext cx="3024187" cy="237648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FFFF00"/>
                </a:solidFill>
              </a:rPr>
              <a:t>????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5292080" y="1791817"/>
            <a:ext cx="2539280" cy="1997223"/>
          </a:xfrm>
          <a:prstGeom prst="up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Нужно знать экономику!!!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918738" y="1780510"/>
            <a:ext cx="2418238" cy="2008529"/>
          </a:xfrm>
          <a:prstGeom prst="up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Закончить экономический ВУЗ</a:t>
            </a:r>
          </a:p>
        </p:txBody>
      </p:sp>
      <p:sp>
        <p:nvSpPr>
          <p:cNvPr id="8" name="Овальная выноска 7"/>
          <p:cNvSpPr/>
          <p:nvPr/>
        </p:nvSpPr>
        <p:spPr>
          <a:xfrm flipH="1">
            <a:off x="58738" y="939800"/>
            <a:ext cx="2998787" cy="170338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Основы экономики, статистику, основы финансовой и банковской деятельности.</a:t>
            </a:r>
          </a:p>
        </p:txBody>
      </p:sp>
      <p:pic>
        <p:nvPicPr>
          <p:cNvPr id="6147" name="Picture 3" descr="C:\Users\Екатерина\Desktop\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1371" y="4509120"/>
            <a:ext cx="2555776" cy="1922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Стрелка вправо 8"/>
          <p:cNvSpPr/>
          <p:nvPr/>
        </p:nvSpPr>
        <p:spPr>
          <a:xfrm>
            <a:off x="3214688" y="4508500"/>
            <a:ext cx="2305050" cy="20510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Так же экономист должен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6738" y="3833813"/>
            <a:ext cx="3024187" cy="3024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Знать специфику предприятия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Быть аккуратным и точным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Быть принципиальным и честным человеком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Должен иметь самообладание, сдержанность, твердость…..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27" y="132552"/>
            <a:ext cx="7772400" cy="1456267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>
                  <a:shade val="88000"/>
                  <a:lumMod val="88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                             </a:t>
            </a:r>
            <a:r>
              <a:rPr lang="ru-RU" dirty="0" smtClean="0">
                <a:solidFill>
                  <a:srgbClr val="FFFF00"/>
                </a:solidFill>
              </a:rPr>
              <a:t>Комплекс знаний: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3042" y="2499398"/>
            <a:ext cx="2808312" cy="14401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Государственные и муниципальные финансы</a:t>
            </a:r>
          </a:p>
        </p:txBody>
      </p:sp>
      <p:sp>
        <p:nvSpPr>
          <p:cNvPr id="5" name="Овал 4"/>
          <p:cNvSpPr/>
          <p:nvPr/>
        </p:nvSpPr>
        <p:spPr>
          <a:xfrm>
            <a:off x="3833050" y="3619191"/>
            <a:ext cx="2232248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Денежное обращение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6000335" y="2199430"/>
            <a:ext cx="2699792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Рынок ценных бумаг</a:t>
            </a:r>
          </a:p>
        </p:txBody>
      </p:sp>
      <p:sp>
        <p:nvSpPr>
          <p:cNvPr id="7" name="Стрелка вправо 6"/>
          <p:cNvSpPr/>
          <p:nvPr/>
        </p:nvSpPr>
        <p:spPr>
          <a:xfrm rot="6715167">
            <a:off x="2640013" y="1312862"/>
            <a:ext cx="1354138" cy="11858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37050" y="1479550"/>
            <a:ext cx="1223963" cy="20304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446071">
            <a:off x="5699125" y="1273175"/>
            <a:ext cx="1074738" cy="1016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57436" y="4669728"/>
            <a:ext cx="4173815" cy="198884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Изучение порядка планирования, учета и отчетности на предприятиях, в организациях, учреждениях и др</a:t>
            </a:r>
            <a:r>
              <a:rPr lang="ru-RU" b="1" dirty="0"/>
              <a:t>.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236913" y="5195888"/>
            <a:ext cx="1416050" cy="936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8278" y="4458669"/>
            <a:ext cx="2934865" cy="219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76250"/>
            <a:ext cx="4511675" cy="22558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188913"/>
            <a:ext cx="28559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525" y="1844675"/>
            <a:ext cx="38036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241800"/>
            <a:ext cx="24749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4983179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Данная методическая разработка в виде презентации предназначена для проведения классного часа в рамках реализации программы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работы</a:t>
            </a:r>
          </a:p>
          <a:p>
            <a:pPr algn="just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преподаватель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цикла: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Нестерова Н.Я.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sz="4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387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9969"/>
            <a:ext cx="7772400" cy="1456267"/>
          </a:xfrm>
          <a:gradFill>
            <a:gsLst>
              <a:gs pos="0">
                <a:srgbClr val="7030A0"/>
              </a:gs>
              <a:gs pos="100000">
                <a:schemeClr val="accent5">
                  <a:tint val="82000"/>
                  <a:alpha val="74000"/>
                </a:schemeClr>
              </a:gs>
            </a:gsLst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       </a:t>
            </a:r>
            <a:r>
              <a:rPr lang="ru-RU" dirty="0" smtClean="0"/>
              <a:t>Мир профессий велик!!!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825" y="3284538"/>
            <a:ext cx="3614738" cy="314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6103883" y="1988840"/>
            <a:ext cx="2562683" cy="1296144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Что выбрать???</a:t>
            </a:r>
          </a:p>
        </p:txBody>
      </p:sp>
      <p:pic>
        <p:nvPicPr>
          <p:cNvPr id="1028" name="Picture 4" descr="C:\Users\Екатерин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773238"/>
            <a:ext cx="4465637" cy="44640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53217" y="2088773"/>
            <a:ext cx="2700207" cy="359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трелка вправо 3"/>
          <p:cNvSpPr/>
          <p:nvPr/>
        </p:nvSpPr>
        <p:spPr>
          <a:xfrm>
            <a:off x="3419872" y="2564904"/>
            <a:ext cx="2952328" cy="26384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…долго думая…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6480175" y="1724025"/>
            <a:ext cx="2160588" cy="2160588"/>
          </a:xfrm>
          <a:prstGeom prst="smileyFace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4221088"/>
            <a:ext cx="2376264" cy="145838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rgbClr val="FFFF00"/>
                </a:solidFill>
              </a:rPr>
              <a:t>финансит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456267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>
                  <a:tint val="82000"/>
                  <a:alpha val="74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  </a:t>
            </a:r>
            <a:r>
              <a:rPr lang="ru-RU" dirty="0" smtClean="0"/>
              <a:t>Кто же такой </a:t>
            </a:r>
            <a:r>
              <a:rPr lang="ru-RU" dirty="0" err="1" smtClean="0"/>
              <a:t>ФИНАНСИсТ</a:t>
            </a:r>
            <a:r>
              <a:rPr lang="ru-RU" dirty="0" smtClean="0"/>
              <a:t>???</a:t>
            </a:r>
            <a:endParaRPr lang="ru-RU" dirty="0"/>
          </a:p>
        </p:txBody>
      </p:sp>
      <p:pic>
        <p:nvPicPr>
          <p:cNvPr id="3074" name="Picture 2" descr="C:\Users\Екатерина\Desktop\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3528" y="3690518"/>
            <a:ext cx="3888389" cy="2924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4" name="Выноска со стрелкой вниз 3"/>
          <p:cNvSpPr/>
          <p:nvPr/>
        </p:nvSpPr>
        <p:spPr>
          <a:xfrm>
            <a:off x="1331640" y="1556792"/>
            <a:ext cx="6408712" cy="2088232"/>
          </a:xfrm>
          <a:prstGeom prst="downArrowCallout">
            <a:avLst/>
          </a:prstGeom>
          <a:solidFill>
            <a:schemeClr val="bg1">
              <a:lumMod val="65000"/>
              <a:lumOff val="3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Специалист по осуществлению </a:t>
            </a:r>
            <a:r>
              <a:rPr lang="ru-RU" sz="2400" dirty="0" smtClean="0">
                <a:solidFill>
                  <a:srgbClr val="FFFF00"/>
                </a:solidFill>
              </a:rPr>
              <a:t>финансовой деятельности </a:t>
            </a:r>
            <a:r>
              <a:rPr lang="ru-RU" sz="2400" dirty="0">
                <a:solidFill>
                  <a:srgbClr val="FFFF00"/>
                </a:solidFill>
              </a:rPr>
              <a:t>предприятия.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63" y="3706813"/>
            <a:ext cx="3924300" cy="261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0" y="2773363"/>
            <a:ext cx="3070225" cy="107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914730"/>
            <a:ext cx="2659033" cy="114901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FFFF00"/>
                </a:solidFill>
              </a:rPr>
              <a:t>Профессияфинансист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3059113" y="3130550"/>
            <a:ext cx="2520950" cy="71755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Популярна</a:t>
            </a:r>
          </a:p>
        </p:txBody>
      </p:sp>
      <p:pic>
        <p:nvPicPr>
          <p:cNvPr id="4099" name="Picture 3" descr="C:\Users\Екатерина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288925"/>
            <a:ext cx="2787650" cy="197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565553" y="384827"/>
            <a:ext cx="1319618" cy="54720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Товар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1574" y="1977240"/>
            <a:ext cx="1368152" cy="57606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Обмен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 flipV="1">
            <a:off x="838222" y="832022"/>
            <a:ext cx="2016224" cy="1984421"/>
          </a:xfrm>
          <a:prstGeom prst="ben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19392" y="2124735"/>
            <a:ext cx="1584176" cy="55879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Деньги</a:t>
            </a:r>
            <a:endParaRPr lang="ru-RU" dirty="0"/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5740400" y="4002088"/>
            <a:ext cx="1993900" cy="2016125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160" y="4071942"/>
            <a:ext cx="2200368" cy="8572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Финансист должен </a:t>
            </a:r>
            <a:r>
              <a:rPr lang="ru-RU" sz="2400" dirty="0">
                <a:solidFill>
                  <a:srgbClr val="FFFF00"/>
                </a:solidFill>
              </a:rPr>
              <a:t>уметь: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5997" y="4929198"/>
            <a:ext cx="2234880" cy="107157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Создавать бизнес планы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224" y="4889141"/>
            <a:ext cx="3144220" cy="1380121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Планировать и совершенствовать деятельность предприятия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3933"/>
            <a:ext cx="7772400" cy="1456267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>
                  <a:shade val="88000"/>
                  <a:lumMod val="88000"/>
                </a:schemeClr>
              </a:gs>
            </a:gsLst>
            <a:lin ang="5400000" scaled="1"/>
          </a:gradFill>
          <a:effectLst>
            <a:softEdge rad="21590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ru-RU" b="1" dirty="0" smtClean="0">
                <a:solidFill>
                  <a:srgbClr val="FFFF00"/>
                </a:solidFill>
              </a:rPr>
              <a:t>Специфика </a:t>
            </a:r>
            <a:r>
              <a:rPr lang="ru-RU" b="1" dirty="0">
                <a:solidFill>
                  <a:srgbClr val="FFFF00"/>
                </a:solidFill>
              </a:rPr>
              <a:t>работы </a:t>
            </a:r>
            <a:r>
              <a:rPr lang="ru-RU" b="1" dirty="0" err="1" smtClean="0">
                <a:solidFill>
                  <a:srgbClr val="FFFF00"/>
                </a:solidFill>
              </a:rPr>
              <a:t>финанстста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1425" cy="45259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/>
              <a:t>Плюсы профессии: </a:t>
            </a:r>
          </a:p>
          <a:p>
            <a:pPr eaLnBrk="1" fontAlgn="auto" hangingPunct="1">
              <a:spcBef>
                <a:spcPts val="0"/>
              </a:spcBef>
              <a:buNone/>
              <a:defRPr/>
            </a:pPr>
            <a:r>
              <a:rPr lang="ru-RU" dirty="0" smtClean="0"/>
              <a:t>     Финансисты </a:t>
            </a:r>
            <a:r>
              <a:rPr lang="ru-RU" dirty="0"/>
              <a:t>были и остаются самыми востребованными специалистами на рынке труда</a:t>
            </a:r>
            <a:r>
              <a:rPr lang="ru-RU" dirty="0" smtClean="0"/>
              <a:t>.</a:t>
            </a:r>
            <a:endParaRPr lang="ru-RU" dirty="0"/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/>
              <a:t>Высокая заработная плата. От $ 400 до 1500 и выше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 smtClean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/>
              <a:t>Минусы профессии: 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/>
              <a:t>Одно из основных требований работодателя к кандидатам - опыт работы на аналогичных должностях.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/>
              <a:t>Прежде чем вы станете высококлассным специалистом, способным давать точные прогнозы и эффективные рекомендации, пройдет не один год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/>
              <a:t> 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08104" y="1624541"/>
            <a:ext cx="1904122" cy="1904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732240" y="3898296"/>
            <a:ext cx="1901011" cy="190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700588" y="1919288"/>
            <a:ext cx="4427537" cy="4752975"/>
          </a:xfrm>
          <a:prstGeom prst="ellips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5671"/>
            <a:ext cx="7772400" cy="1456267"/>
          </a:xfrm>
          <a:gradFill>
            <a:gsLst>
              <a:gs pos="0">
                <a:schemeClr val="accent1">
                  <a:lumMod val="75000"/>
                  <a:alpha val="87000"/>
                </a:schemeClr>
              </a:gs>
              <a:gs pos="100000">
                <a:schemeClr val="accent5">
                  <a:tint val="82000"/>
                  <a:alpha val="74000"/>
                </a:schemeClr>
              </a:gs>
            </a:gsLst>
            <a:lin ang="5400000" scaled="0"/>
          </a:gradFill>
          <a:effectLst>
            <a:softEdge rad="19050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                           Личные </a:t>
            </a:r>
            <a:r>
              <a:rPr lang="ru-RU" b="1" dirty="0">
                <a:solidFill>
                  <a:srgbClr val="FFFF00"/>
                </a:solidFill>
              </a:rPr>
              <a:t>качества: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5600" y="1341438"/>
            <a:ext cx="3467100" cy="55165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 smtClean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/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 smtClean="0"/>
              <a:t>Умение </a:t>
            </a:r>
            <a:r>
              <a:rPr lang="ru-RU" dirty="0"/>
              <a:t>анализировать большой объем </a:t>
            </a:r>
            <a:r>
              <a:rPr lang="ru-RU" dirty="0" smtClean="0"/>
              <a:t>информации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 smtClean="0"/>
              <a:t>Хорошая память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 smtClean="0"/>
              <a:t>Высокая </a:t>
            </a:r>
            <a:r>
              <a:rPr lang="ru-RU" dirty="0"/>
              <a:t>концентрация </a:t>
            </a:r>
            <a:r>
              <a:rPr lang="ru-RU" dirty="0" smtClean="0"/>
              <a:t>внимания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 smtClean="0"/>
              <a:t>Терпение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 smtClean="0"/>
              <a:t>Коммуникабельность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 smtClean="0"/>
              <a:t>Организаторские способности</a:t>
            </a:r>
            <a:endParaRPr lang="ru-RU" dirty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ru-RU" dirty="0"/>
              <a:t> 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63" y="2133600"/>
            <a:ext cx="4327525" cy="351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863" y="2349500"/>
            <a:ext cx="4325937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263" y="2079625"/>
            <a:ext cx="4530725" cy="362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3" y="2351088"/>
            <a:ext cx="4264025" cy="32210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9550" y="2276475"/>
            <a:ext cx="4462463" cy="345598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98" y="221266"/>
            <a:ext cx="7772400" cy="1456267"/>
          </a:xfrm>
          <a:gradFill>
            <a:gsLst>
              <a:gs pos="0">
                <a:schemeClr val="accent1">
                  <a:lumMod val="75000"/>
                  <a:alpha val="87000"/>
                </a:schemeClr>
              </a:gs>
              <a:gs pos="100000">
                <a:schemeClr val="accent5">
                  <a:tint val="82000"/>
                  <a:alpha val="74000"/>
                </a:schemeClr>
              </a:gs>
            </a:gsLst>
            <a:lin ang="5400000" scaled="0"/>
          </a:gradFill>
          <a:effectLst>
            <a:softEdge rad="22860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               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              Работа </a:t>
            </a:r>
            <a:r>
              <a:rPr lang="ru-RU" b="1" dirty="0">
                <a:solidFill>
                  <a:srgbClr val="FFFF00"/>
                </a:solidFill>
              </a:rPr>
              <a:t>для </a:t>
            </a:r>
            <a:r>
              <a:rPr lang="ru-RU" b="1" dirty="0" smtClean="0">
                <a:solidFill>
                  <a:srgbClr val="FFFF00"/>
                </a:solidFill>
              </a:rPr>
              <a:t>финансиста: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2276475"/>
            <a:ext cx="4462463" cy="3240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smtClean="0"/>
              <a:t>Выпускники находят применение своим знаниям и на производстве, и в бизнесе, и в финансовой сфере, и в науке. Но по статистике около 50 % предпочитают банки или консалтинговые компании. 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04048" y="1916832"/>
            <a:ext cx="3409259" cy="2450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263" y="4625975"/>
            <a:ext cx="3724275" cy="178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456267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>
                  <a:tint val="82000"/>
                  <a:alpha val="74000"/>
                </a:schemeClr>
              </a:gs>
            </a:gsLst>
            <a:lin ang="5400000" scaled="0"/>
          </a:gradFill>
          <a:effectLst>
            <a:softEdge rad="215900"/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 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Зарплата </a:t>
            </a:r>
            <a:r>
              <a:rPr lang="ru-RU" sz="2400" b="1" dirty="0">
                <a:solidFill>
                  <a:srgbClr val="FFFF00"/>
                </a:solidFill>
              </a:rPr>
              <a:t>и перспективы профессии экономиста: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Начать можно с позиции рядового экономиста, в перспективе - стать управляющим предприятием, который отвечает за развитие компании, ее конкурентоспособность, контролирует и координирует деятельность всех структурных подразделений.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В среднем начинающий экономист может рассчитывать на $ 700-800. Многое зависит от специфики отрасли: в строительной сфере, пищевой, в банках зарплаты могут быть выше – от $ 1000. С опытом возрастут и доходы. В Москве средняя зарплата специалиста, проработавшего в определенной сфере около двух лет, – $ 1500-1800.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423</TotalTime>
  <Words>252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Небеса</vt:lpstr>
      <vt:lpstr>МОЯ ПРОЕССИЯ -ФИНАНСИСТ</vt:lpstr>
      <vt:lpstr>                      Мир профессий велик!!!</vt:lpstr>
      <vt:lpstr>Презентация PowerPoint</vt:lpstr>
      <vt:lpstr>                 Кто же такой ФИНАНСИсТ???</vt:lpstr>
      <vt:lpstr>Презентация PowerPoint</vt:lpstr>
      <vt:lpstr>          Специфика работы финанстста:</vt:lpstr>
      <vt:lpstr>                           Личные качества:</vt:lpstr>
      <vt:lpstr>                                    Работа для финансиста: </vt:lpstr>
      <vt:lpstr>       Зарплата и перспективы профессии экономиста: </vt:lpstr>
      <vt:lpstr>                      Как стать экономистом?</vt:lpstr>
      <vt:lpstr>                             Комплекс знаний: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профессия- экономист</dc:title>
  <dc:creator>Екатерина</dc:creator>
  <cp:lastModifiedBy>RePack by Diakov</cp:lastModifiedBy>
  <cp:revision>55</cp:revision>
  <dcterms:created xsi:type="dcterms:W3CDTF">2014-01-06T09:03:35Z</dcterms:created>
  <dcterms:modified xsi:type="dcterms:W3CDTF">2017-02-17T05:08:23Z</dcterms:modified>
</cp:coreProperties>
</file>